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26" r:id="rId3"/>
    <p:sldId id="260" r:id="rId4"/>
    <p:sldId id="309" r:id="rId5"/>
    <p:sldId id="305" r:id="rId6"/>
    <p:sldId id="287" r:id="rId7"/>
    <p:sldId id="290" r:id="rId8"/>
    <p:sldId id="291" r:id="rId9"/>
    <p:sldId id="317" r:id="rId10"/>
    <p:sldId id="292" r:id="rId11"/>
    <p:sldId id="316" r:id="rId12"/>
    <p:sldId id="319" r:id="rId13"/>
    <p:sldId id="320" r:id="rId14"/>
    <p:sldId id="293" r:id="rId15"/>
    <p:sldId id="324" r:id="rId16"/>
    <p:sldId id="325" r:id="rId17"/>
    <p:sldId id="310" r:id="rId18"/>
    <p:sldId id="327" r:id="rId19"/>
    <p:sldId id="328" r:id="rId20"/>
    <p:sldId id="329" r:id="rId21"/>
    <p:sldId id="321" r:id="rId22"/>
    <p:sldId id="323" r:id="rId23"/>
    <p:sldId id="300" r:id="rId24"/>
    <p:sldId id="339" r:id="rId25"/>
    <p:sldId id="340" r:id="rId26"/>
    <p:sldId id="341" r:id="rId27"/>
    <p:sldId id="306" r:id="rId28"/>
    <p:sldId id="333" r:id="rId29"/>
    <p:sldId id="337" r:id="rId30"/>
    <p:sldId id="331" r:id="rId31"/>
    <p:sldId id="334" r:id="rId32"/>
    <p:sldId id="335" r:id="rId33"/>
    <p:sldId id="336" r:id="rId34"/>
    <p:sldId id="332" r:id="rId35"/>
    <p:sldId id="338" r:id="rId36"/>
    <p:sldId id="25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94"/>
  </p:normalViewPr>
  <p:slideViewPr>
    <p:cSldViewPr>
      <p:cViewPr varScale="1">
        <p:scale>
          <a:sx n="121" d="100"/>
          <a:sy n="121" d="100"/>
        </p:scale>
        <p:origin x="1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400" b="1" spc="0" dirty="0"/>
            <a:t>적용 순서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400" b="1" spc="0" dirty="0"/>
            <a:t>윷과 모</a:t>
          </a: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400" b="1" spc="0" dirty="0" err="1"/>
            <a:t>빽도</a:t>
          </a:r>
          <a:endParaRPr lang="ko-KR" altLang="en-US" sz="2400" b="1" spc="0" dirty="0"/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2400" b="1" spc="0" dirty="0"/>
            <a:t>교차점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en-US" altLang="ko-KR" b="1" spc="0" dirty="0"/>
            <a:t> </a:t>
          </a:r>
          <a:r>
            <a:rPr lang="ko-KR" altLang="en-US" b="1" spc="0" dirty="0"/>
            <a:t>여러 번 던질 수 있는 경우에 윷은 나온 순서대로만 적용한다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/>
      <dgm:spPr/>
      <dgm:t>
        <a:bodyPr/>
        <a:lstStyle/>
        <a:p>
          <a:pPr latinLnBrk="1"/>
          <a:r>
            <a:rPr lang="ko-KR" altLang="en-US" b="1" spc="0" dirty="0"/>
            <a:t>윷이나 모가 나와서 잡은 경우에는 한번만 다시 던진다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/>
            <a:t> </a:t>
          </a:r>
          <a:r>
            <a:rPr lang="ko-KR" altLang="en-US" b="1" spc="0" dirty="0" err="1"/>
            <a:t>빽도가</a:t>
          </a:r>
          <a:r>
            <a:rPr lang="ko-KR" altLang="en-US" b="1" spc="0" dirty="0"/>
            <a:t> 나온 경우에는 언제든지 결승점 직전에 둘 수 있다</a:t>
          </a:r>
          <a:r>
            <a:rPr lang="en-US" altLang="en-US" b="1" spc="0" dirty="0"/>
            <a:t>.</a:t>
          </a:r>
          <a:endParaRPr lang="ko-KR" altLang="en-US" b="1" spc="0" dirty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/>
            <a:t> 교차점에서는 무조건 지름길로만 가야한다</a:t>
          </a:r>
          <a:r>
            <a:rPr lang="en-US" altLang="en-US" b="1" spc="0" dirty="0"/>
            <a:t>.</a:t>
          </a:r>
          <a:endParaRPr lang="ko-KR" altLang="en-US" spc="0" dirty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4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4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4">
        <dgm:presLayoutVars>
          <dgm:bulletEnabled val="1"/>
        </dgm:presLayoutVars>
      </dgm:prSet>
      <dgm:spPr/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9CF148-F226-427D-8253-0FCF5DEE009B}" type="pres">
      <dgm:prSet presAssocID="{0F58A6F1-2A75-46E4-B454-B341342FA5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66FC304-2151-4C7D-A8F9-BBB73CD0CB45}" type="presOf" srcId="{9D640C39-F218-497F-955C-E4E1DB65799C}" destId="{B99CF148-F226-427D-8253-0FCF5DEE009B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D01AF59B-53B6-4537-8B7D-3C6A6C296004}" type="presOf" srcId="{0F58A6F1-2A75-46E4-B454-B341342FA5FB}" destId="{86A961B4-81A6-4386-9A79-8FC1FF3B4763}" srcOrd="0" destOrd="0" presId="urn:microsoft.com/office/officeart/2005/8/layout/vList5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00AB34BE-FF38-4EBE-B3E2-7178A48A5492}" srcId="{31049312-047E-45D7-B692-5D8F2F782C2D}" destId="{0F58A6F1-2A75-46E4-B454-B341342FA5FB}" srcOrd="3" destOrd="0" parTransId="{2473174B-2A4B-4F62-B990-E19FC4CD6233}" sibTransId="{D43A2D07-A1BB-4B51-A54B-CE658EEA6C1F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  <dgm:cxn modelId="{66E0AC9C-45A7-4919-8AED-6D25652E436D}" type="presParOf" srcId="{6AF1F34B-3789-4E8A-BEA8-9F61609F3056}" destId="{8D524900-3572-44FB-8113-9FC220498D48}" srcOrd="5" destOrd="0" presId="urn:microsoft.com/office/officeart/2005/8/layout/vList5"/>
    <dgm:cxn modelId="{04D3A169-0D66-4EE0-B9BA-1566A78E68E2}" type="presParOf" srcId="{6AF1F34B-3789-4E8A-BEA8-9F61609F3056}" destId="{5E00FF94-2EAC-49EE-849D-EE4F753D0D98}" srcOrd="6" destOrd="0" presId="urn:microsoft.com/office/officeart/2005/8/layout/vList5"/>
    <dgm:cxn modelId="{07F0B3F2-A8B4-4D1F-A08D-EB93AFB53AED}" type="presParOf" srcId="{5E00FF94-2EAC-49EE-849D-EE4F753D0D98}" destId="{86A961B4-81A6-4386-9A79-8FC1FF3B4763}" srcOrd="0" destOrd="0" presId="urn:microsoft.com/office/officeart/2005/8/layout/vList5"/>
    <dgm:cxn modelId="{7905472B-155E-4C6B-9306-5ADFDA4409DE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25455" y="-1728475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1" kern="1200" spc="0" dirty="0"/>
            <a:t> </a:t>
          </a:r>
          <a:r>
            <a:rPr lang="ko-KR" altLang="en-US" sz="1600" b="1" kern="1200" spc="0" dirty="0"/>
            <a:t>여러 번 던질 수 있는 경우에 윷은 나온 순서대로만 적용한다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138069"/>
        <a:ext cx="4401111" cy="706227"/>
      </dsp:txXfrm>
    </dsp:sp>
    <dsp:sp modelId="{D59B156A-B76E-465B-AC78-6FFB87E3D610}">
      <dsp:nvSpPr>
        <dsp:cNvPr id="0" name=""/>
        <dsp:cNvSpPr/>
      </dsp:nvSpPr>
      <dsp:spPr>
        <a:xfrm>
          <a:off x="0" y="2033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적용 순서</a:t>
          </a:r>
        </a:p>
      </dsp:txBody>
      <dsp:txXfrm>
        <a:off x="47756" y="49789"/>
        <a:ext cx="2401603" cy="882784"/>
      </dsp:txXfrm>
    </dsp:sp>
    <dsp:sp modelId="{F84BF070-0916-463F-A778-9C5D3B8EA536}">
      <dsp:nvSpPr>
        <dsp:cNvPr id="0" name=""/>
        <dsp:cNvSpPr/>
      </dsp:nvSpPr>
      <dsp:spPr>
        <a:xfrm rot="5400000">
          <a:off x="4325455" y="-701264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윷이나 모가 나와서 잡은 경우에는 한번만 다시 던진다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1165280"/>
        <a:ext cx="4401111" cy="706227"/>
      </dsp:txXfrm>
    </dsp:sp>
    <dsp:sp modelId="{52CE7F3C-B24D-43C6-A33A-C1F200B79BDA}">
      <dsp:nvSpPr>
        <dsp:cNvPr id="0" name=""/>
        <dsp:cNvSpPr/>
      </dsp:nvSpPr>
      <dsp:spPr>
        <a:xfrm>
          <a:off x="0" y="1029245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윷과 모</a:t>
          </a:r>
        </a:p>
      </dsp:txBody>
      <dsp:txXfrm>
        <a:off x="47756" y="1077001"/>
        <a:ext cx="2401603" cy="882784"/>
      </dsp:txXfrm>
    </dsp:sp>
    <dsp:sp modelId="{1352640B-BD9A-4EB6-9204-F6D0955D4FA3}">
      <dsp:nvSpPr>
        <dsp:cNvPr id="0" name=""/>
        <dsp:cNvSpPr/>
      </dsp:nvSpPr>
      <dsp:spPr>
        <a:xfrm rot="5400000">
          <a:off x="4325455" y="325947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 </a:t>
          </a:r>
          <a:r>
            <a:rPr lang="ko-KR" altLang="en-US" sz="1600" b="1" kern="1200" spc="0" dirty="0" err="1"/>
            <a:t>빽도가</a:t>
          </a:r>
          <a:r>
            <a:rPr lang="ko-KR" altLang="en-US" sz="1600" b="1" kern="1200" spc="0" dirty="0"/>
            <a:t> 나온 경우에는 언제든지 결승점 직전에 둘 수 있다</a:t>
          </a:r>
          <a:r>
            <a:rPr lang="en-US" altLang="en-US" sz="1600" b="1" kern="1200" spc="0" dirty="0"/>
            <a:t>.</a:t>
          </a:r>
          <a:endParaRPr lang="ko-KR" altLang="en-US" sz="1600" b="1" kern="1200" spc="0" dirty="0"/>
        </a:p>
      </dsp:txBody>
      <dsp:txXfrm rot="-5400000">
        <a:off x="2497116" y="2192492"/>
        <a:ext cx="4401111" cy="706227"/>
      </dsp:txXfrm>
    </dsp:sp>
    <dsp:sp modelId="{0058D970-AB5F-4005-955F-6389A8C86A2B}">
      <dsp:nvSpPr>
        <dsp:cNvPr id="0" name=""/>
        <dsp:cNvSpPr/>
      </dsp:nvSpPr>
      <dsp:spPr>
        <a:xfrm>
          <a:off x="0" y="2056457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 err="1"/>
            <a:t>빽도</a:t>
          </a:r>
          <a:endParaRPr lang="ko-KR" altLang="en-US" sz="2400" b="1" kern="1200" spc="0" dirty="0"/>
        </a:p>
      </dsp:txBody>
      <dsp:txXfrm>
        <a:off x="47756" y="2104213"/>
        <a:ext cx="2401603" cy="882784"/>
      </dsp:txXfrm>
    </dsp:sp>
    <dsp:sp modelId="{B99CF148-F226-427D-8253-0FCF5DEE009B}">
      <dsp:nvSpPr>
        <dsp:cNvPr id="0" name=""/>
        <dsp:cNvSpPr/>
      </dsp:nvSpPr>
      <dsp:spPr>
        <a:xfrm rot="5400000">
          <a:off x="4325455" y="1353159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spc="0" dirty="0"/>
            <a:t> 교차점에서는 무조건 지름길로만 가야한다</a:t>
          </a:r>
          <a:r>
            <a:rPr lang="en-US" altLang="en-US" sz="1600" b="1" kern="1200" spc="0" dirty="0"/>
            <a:t>.</a:t>
          </a:r>
          <a:endParaRPr lang="ko-KR" altLang="en-US" sz="1600" kern="1200" spc="0" dirty="0"/>
        </a:p>
      </dsp:txBody>
      <dsp:txXfrm rot="-5400000">
        <a:off x="2497116" y="3219704"/>
        <a:ext cx="4401111" cy="706227"/>
      </dsp:txXfrm>
    </dsp:sp>
    <dsp:sp modelId="{86A961B4-81A6-4386-9A79-8FC1FF3B4763}">
      <dsp:nvSpPr>
        <dsp:cNvPr id="0" name=""/>
        <dsp:cNvSpPr/>
      </dsp:nvSpPr>
      <dsp:spPr>
        <a:xfrm>
          <a:off x="0" y="3083669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spc="0" dirty="0"/>
            <a:t>교차점</a:t>
          </a:r>
        </a:p>
      </dsp:txBody>
      <dsp:txXfrm>
        <a:off x="47756" y="3131425"/>
        <a:ext cx="2401603" cy="88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4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1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95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55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4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9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1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2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30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6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33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64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05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6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62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80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4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55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6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5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73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4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3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2019. 6. 5.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3019599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윷놀이 프로젝트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587551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휴먼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ICT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소프트웨어공학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4687751-852B-7D4C-8CFE-4DE90FC7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47599"/>
              </p:ext>
            </p:extLst>
          </p:nvPr>
        </p:nvGraphicFramePr>
        <p:xfrm>
          <a:off x="827584" y="2070295"/>
          <a:ext cx="7128792" cy="406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윷 던지기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” button click(phaze1ThrowYot)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ThrowYot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757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Player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차례가 되었다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윷의 결과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result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throwing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결과 값으로 변경되었다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67083" y="18951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4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14092A-03A3-0749-8291-7F12B3A6C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09678"/>
              </p:ext>
            </p:extLst>
          </p:nvPr>
        </p:nvGraphicFramePr>
        <p:xfrm>
          <a:off x="827584" y="2070295"/>
          <a:ext cx="7128792" cy="406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button click(phaze2PutOnButton)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make new pieces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7579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Preconditions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Player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에게 윷 판에 새로 올릴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말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남아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만약 새로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board에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올릴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piece가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없다면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"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움직일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넘어간다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 생성된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piece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윷 던진 결과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(result)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 이동한다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후 다른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Player의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piece를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잡으면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잡힌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piece의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객체를 소멸하고 다시 윷을 던진다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윷이나 모가 나왔을 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윷을 던진다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9512" y="2189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B999B42-C535-E749-8FB0-44F183AD4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33349"/>
              </p:ext>
            </p:extLst>
          </p:nvPr>
        </p:nvGraphicFramePr>
        <p:xfrm>
          <a:off x="827584" y="1886366"/>
          <a:ext cx="7128792" cy="4680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318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Operation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움직일 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button click(Phaze3Pieceact)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359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 dirty="0"/>
                        <a:t>Use Case: Choose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4660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Preconditions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윷을 던지고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 위에 플레이어의 말이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400" dirty="0">
                          <a:effectLst/>
                        </a:rPr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70102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Postconditions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현재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 </a:t>
                      </a: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board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위에 없으면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새로운 말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로 넘어간다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지금 클릭한 버튼에 현재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가 있는지 확인했다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해당 버튼에 말이 있으면 윷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(result)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만큼 말을 이동했다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이동하고 말이 업혔는지 확인했다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업혔으면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업힌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 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만큼 증가시킨다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이동하고 다른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 </a:t>
                      </a: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잡았는지 확인했다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 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잡았거나 윷 또는 모가 나왔던 경우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윷 던지기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"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로 넘어간다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결승점을 통과했는지 확인했다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 </a:t>
                      </a:r>
                      <a:endParaRPr lang="ko-KR" altLang="ko-KR" sz="12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가 결승점에 통과했다면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point</a:t>
                      </a:r>
                      <a:r>
                        <a:rPr lang="ko-KR" altLang="ko-KR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를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증가시킨다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board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위에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Player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의</a:t>
                      </a:r>
                      <a:r>
                        <a:rPr lang="ko-KR" altLang="en-US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 </a:t>
                      </a:r>
                      <a:r>
                        <a:rPr lang="ko-KR" altLang="en-US" sz="1200" kern="100" dirty="0" err="1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piece가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 없고 남은 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piece</a:t>
                      </a:r>
                      <a:r>
                        <a:rPr lang="ko-KR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도 없는 경우 경기를 종료한다</a:t>
                      </a:r>
                      <a:r>
                        <a:rPr lang="en-US" altLang="ko-KR" sz="1200" kern="100" dirty="0">
                          <a:effectLst/>
                          <a:latin typeface="+mn-lt"/>
                          <a:ea typeface="맑은 고딕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맑은 고딕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10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번이 아니라면 다음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 Player</a:t>
                      </a:r>
                      <a:r>
                        <a:rPr lang="ko-KR" altLang="ko-KR" sz="12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에게 턴을 넘긴다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+mn-ea"/>
                          <a:cs typeface="맑은 고딕" panose="020B0503020000020004" pitchFamily="34" charset="-127"/>
                        </a:rPr>
                        <a:t>.</a:t>
                      </a:r>
                      <a:endParaRPr lang="ko-KR" altLang="ko-KR" sz="1400" kern="100" dirty="0">
                        <a:effectLst/>
                        <a:latin typeface="맑은 고딕" panose="020B0503020000020004" pitchFamily="34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83037" y="226726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8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8FAE8-0FB8-D54C-8798-746EB5C18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50176"/>
              </p:ext>
            </p:extLst>
          </p:nvPr>
        </p:nvGraphicFramePr>
        <p:xfrm>
          <a:off x="827584" y="2099748"/>
          <a:ext cx="7128792" cy="3304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60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Clicking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“X” button click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button.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61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Cross Reference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Use Case: Shut down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Postconditions</a:t>
                      </a:r>
                      <a:r>
                        <a:rPr lang="ko-KR" altLang="ko-KR" sz="1600" dirty="0">
                          <a:effectLst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생성된 모든 객체가 소멸된다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1667" y="24859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9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6301" y="271681"/>
            <a:ext cx="6960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Software Architecture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50843-23CC-254C-A0FE-504DC4D9157B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B1B9EC-0730-F345-8D63-18B0BAAE3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3566" r="3815" b="5877"/>
          <a:stretch/>
        </p:blipFill>
        <p:spPr>
          <a:xfrm>
            <a:off x="971600" y="1854116"/>
            <a:ext cx="5328592" cy="46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36712"/>
            <a:ext cx="9144000" cy="576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1540" y="361758"/>
            <a:ext cx="6960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  <a:p>
            <a:pPr algn="ctr"/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Class Diagram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8F2A4-B4B6-9C4E-B61D-A20BB674FE23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DF9995-AC70-1B46-A603-652B1256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658"/>
            <a:ext cx="9124661" cy="44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0B426E-099A-E847-B8AC-C6F12BEA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692"/>
            <a:ext cx="9144001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851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62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Sequence diagram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85E7-47AC-7445-987B-D6CBABD858EF}"/>
              </a:ext>
            </a:extLst>
          </p:cNvPr>
          <p:cNvSpPr txBox="1"/>
          <p:nvPr/>
        </p:nvSpPr>
        <p:spPr>
          <a:xfrm>
            <a:off x="427435" y="859359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E66B9-EB9C-A34C-AA21-1EF889480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00"/>
            <a:ext cx="9144000" cy="49836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1540" y="234565"/>
            <a:ext cx="6960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  <a:p>
            <a:pPr algn="ctr"/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84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67E0C6-C4C7-5542-9F06-675DD635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7064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72AB60-4FE6-1240-8C82-3279115C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676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44DB32B-AD89-6447-93CD-235780101677}"/>
              </a:ext>
            </a:extLst>
          </p:cNvPr>
          <p:cNvSpPr/>
          <p:nvPr/>
        </p:nvSpPr>
        <p:spPr>
          <a:xfrm>
            <a:off x="323528" y="404664"/>
            <a:ext cx="1620000" cy="162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1473502-B4FD-0B48-BD61-FD0F36BE3376}"/>
              </a:ext>
            </a:extLst>
          </p:cNvPr>
          <p:cNvSpPr/>
          <p:nvPr/>
        </p:nvSpPr>
        <p:spPr>
          <a:xfrm>
            <a:off x="323528" y="4023337"/>
            <a:ext cx="1620000" cy="162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50E48B7-89E7-5046-9A6A-CD13718F7647}"/>
              </a:ext>
            </a:extLst>
          </p:cNvPr>
          <p:cNvSpPr/>
          <p:nvPr/>
        </p:nvSpPr>
        <p:spPr>
          <a:xfrm>
            <a:off x="4497542" y="410653"/>
            <a:ext cx="1620000" cy="1620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06ACEC-5B0B-6A42-89DB-93B24BDC1BDB}"/>
              </a:ext>
            </a:extLst>
          </p:cNvPr>
          <p:cNvSpPr/>
          <p:nvPr/>
        </p:nvSpPr>
        <p:spPr>
          <a:xfrm>
            <a:off x="4497542" y="4023337"/>
            <a:ext cx="1620000" cy="1620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C53E-F19E-8B41-8ACC-D7A27790F8A8}"/>
              </a:ext>
            </a:extLst>
          </p:cNvPr>
          <p:cNvSpPr txBox="1"/>
          <p:nvPr/>
        </p:nvSpPr>
        <p:spPr>
          <a:xfrm>
            <a:off x="2238768" y="404664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</a:rPr>
              <a:t>유인근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유닛 테스트 및 부수적인 코드 작업 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C57E3-688A-F045-A120-2A9DE1B00662}"/>
              </a:ext>
            </a:extLst>
          </p:cNvPr>
          <p:cNvSpPr txBox="1"/>
          <p:nvPr/>
        </p:nvSpPr>
        <p:spPr>
          <a:xfrm>
            <a:off x="6705817" y="458580"/>
            <a:ext cx="1944216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0E615-13EC-C04B-935E-ED5397B7E2F5}"/>
              </a:ext>
            </a:extLst>
          </p:cNvPr>
          <p:cNvSpPr txBox="1"/>
          <p:nvPr/>
        </p:nvSpPr>
        <p:spPr>
          <a:xfrm>
            <a:off x="6422440" y="404664"/>
            <a:ext cx="2037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김병창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부수적인 코드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작업 및 </a:t>
            </a:r>
            <a:r>
              <a:rPr lang="ko-KR" altLang="ko-KR" dirty="0" err="1">
                <a:solidFill>
                  <a:schemeClr val="bg1"/>
                </a:solidFill>
              </a:rPr>
              <a:t>리팩토링</a:t>
            </a:r>
            <a:r>
              <a:rPr lang="ko-KR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56D9D1-4B20-734D-AF77-1559D629C5AE}"/>
              </a:ext>
            </a:extLst>
          </p:cNvPr>
          <p:cNvSpPr txBox="1"/>
          <p:nvPr/>
        </p:nvSpPr>
        <p:spPr>
          <a:xfrm>
            <a:off x="2400877" y="4023337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</a:rPr>
              <a:t>염승윤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전체 코드 작업 총괄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F6C25-23EC-954A-A35F-034DA5FC50B6}"/>
              </a:ext>
            </a:extLst>
          </p:cNvPr>
          <p:cNvSpPr txBox="1"/>
          <p:nvPr/>
        </p:nvSpPr>
        <p:spPr>
          <a:xfrm>
            <a:off x="6422441" y="4002703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김진관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부수적인 코드 및 문서 작업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0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F21E91-8A5D-7D4C-9BFD-B4DCCB60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466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0688"/>
            <a:ext cx="9144000" cy="62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6302" y="271681"/>
            <a:ext cx="6960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Design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State Chart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A8428-004C-CE4D-9683-22CF9389C819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Design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E85162-95CE-F045-9DC8-F2FAD24309E8}"/>
              </a:ext>
            </a:extLst>
          </p:cNvPr>
          <p:cNvGrpSpPr/>
          <p:nvPr/>
        </p:nvGrpSpPr>
        <p:grpSpPr>
          <a:xfrm>
            <a:off x="591806" y="2062180"/>
            <a:ext cx="7436578" cy="3959108"/>
            <a:chOff x="591806" y="2062180"/>
            <a:chExt cx="4788023" cy="25034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5B7AFA-2D7F-B941-9282-C14DD5CF7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9" r="44775" b="-1"/>
            <a:stretch/>
          </p:blipFill>
          <p:spPr>
            <a:xfrm>
              <a:off x="591806" y="2062180"/>
              <a:ext cx="4788023" cy="25003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4BAE66-BABF-6A49-A6AE-FDB88F613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61" t="92780"/>
            <a:stretch/>
          </p:blipFill>
          <p:spPr>
            <a:xfrm>
              <a:off x="3816424" y="4380059"/>
              <a:ext cx="1439144" cy="185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893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93640E-1815-494C-B296-8F23817C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150227"/>
            <a:ext cx="7724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33" y="1853518"/>
            <a:ext cx="67151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80733"/>
            <a:ext cx="7344816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43953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Implementation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Code 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Implementation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295156"/>
            <a:ext cx="5325048" cy="37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7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5225" y="243953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 err="1"/>
              <a:t>playerInfoTest</a:t>
            </a:r>
            <a:r>
              <a:rPr lang="en-US" altLang="ko-KR" b="1" dirty="0"/>
              <a:t>( )</a:t>
            </a:r>
            <a:r>
              <a:rPr lang="en-US" altLang="ko-KR" dirty="0"/>
              <a:t>  : player</a:t>
            </a:r>
            <a:r>
              <a:rPr lang="ko-KR" altLang="ko-KR" dirty="0"/>
              <a:t>의 </a:t>
            </a:r>
            <a:r>
              <a:rPr lang="en-US" altLang="ko-KR" dirty="0"/>
              <a:t>id</a:t>
            </a:r>
            <a:r>
              <a:rPr lang="ko-KR" altLang="ko-KR" dirty="0"/>
              <a:t>값과 말의 개수가 올바른지 확인</a:t>
            </a:r>
          </a:p>
        </p:txBody>
      </p: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1" y="2852936"/>
            <a:ext cx="7126811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79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말판 좌표 구성</a:t>
            </a:r>
            <a:r>
              <a:rPr lang="en-US" altLang="ko-KR" b="1" spc="-150" dirty="0"/>
              <a:t>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1" name="Picture 3" descr="좌표 지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2150177"/>
            <a:ext cx="4355948" cy="430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99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b="1" dirty="0" err="1"/>
              <a:t>pieceMoveCaseOne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4098" name="Picture 2" descr="파란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4" y="2716990"/>
            <a:ext cx="3497132" cy="344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19" y="2899689"/>
            <a:ext cx="4570961" cy="3229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6641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Vision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Introduction to the system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 Main features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Domain Model</a:t>
            </a:r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Use case</a:t>
            </a:r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System sequence Diagram</a:t>
            </a:r>
          </a:p>
          <a:p>
            <a:r>
              <a:rPr lang="en-US" altLang="ko-KR" sz="1200" b="1" spc="-150" dirty="0"/>
              <a:t>-  Operation</a:t>
            </a:r>
          </a:p>
          <a:p>
            <a:r>
              <a:rPr lang="en-US" altLang="ko-KR" sz="1200" b="1" spc="-150" dirty="0"/>
              <a:t>    Contracts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Software Architecture</a:t>
            </a:r>
          </a:p>
          <a:p>
            <a:r>
              <a:rPr lang="en-US" altLang="ko-KR" sz="1200" b="1" spc="-150" dirty="0"/>
              <a:t>- Class Diagram</a:t>
            </a:r>
          </a:p>
          <a:p>
            <a:r>
              <a:rPr lang="en-US" altLang="ko-KR" sz="1200" b="1" spc="-150" dirty="0"/>
              <a:t>- Sequence diagram</a:t>
            </a:r>
          </a:p>
          <a:p>
            <a:r>
              <a:rPr lang="en-US" altLang="ko-KR" sz="1200" b="1" spc="-150" dirty="0"/>
              <a:t>- State Chart</a:t>
            </a:r>
            <a:endParaRPr lang="ko-KR" altLang="en-US" sz="120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Code </a:t>
            </a:r>
            <a:endParaRPr lang="ko-KR" altLang="en-US" sz="1200" b="1" spc="-150" dirty="0"/>
          </a:p>
          <a:p>
            <a:endParaRPr lang="en-US" altLang="ko-KR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JUnit</a:t>
            </a:r>
            <a:endParaRPr lang="ko-KR" altLang="en-US" sz="1200" b="1" spc="-150" dirty="0"/>
          </a:p>
          <a:p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195686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Requirement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1425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Design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2247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Implement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5289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Test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b="1" dirty="0" err="1"/>
              <a:t>pieceMoveCaseTwo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3076" name="Picture 4" descr="파란색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4" y="2717050"/>
            <a:ext cx="3522774" cy="34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04" y="2852936"/>
            <a:ext cx="4727176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3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b="1" dirty="0" err="1"/>
              <a:t>pieceMoveCaseThree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ko-KR" dirty="0"/>
              <a:t>말의 진행 방향이 아래 그림과 같을 때</a:t>
            </a:r>
          </a:p>
        </p:txBody>
      </p:sp>
      <p:pic>
        <p:nvPicPr>
          <p:cNvPr id="14" name="그림 13" descr="C:\Users\유인근\AppData\Local\Microsoft\Windows\INetCache\Content.Word\파란색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7" y="2887895"/>
            <a:ext cx="3364260" cy="32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73" y="2996952"/>
            <a:ext cx="4733207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98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b="1" dirty="0" err="1"/>
              <a:t>pieceMoveGroupTest</a:t>
            </a:r>
            <a:r>
              <a:rPr lang="en-US" altLang="ko-KR" b="1" dirty="0"/>
              <a:t>( )</a:t>
            </a:r>
            <a:r>
              <a:rPr lang="en-US" altLang="ko-KR" dirty="0"/>
              <a:t> : player</a:t>
            </a:r>
            <a:r>
              <a:rPr lang="ko-KR" altLang="en-US" dirty="0"/>
              <a:t>의 말이 잘 업혔는지 테스트</a:t>
            </a:r>
            <a:endParaRPr lang="ko-KR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319708" y="2746394"/>
            <a:ext cx="862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b="1" spc="-150" dirty="0"/>
          </a:p>
        </p:txBody>
      </p:sp>
      <p:pic>
        <p:nvPicPr>
          <p:cNvPr id="17" name="그림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5" y="2941055"/>
            <a:ext cx="3330249" cy="329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11" y="3066466"/>
            <a:ext cx="4536273" cy="317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76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24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en-US" altLang="ko-KR" b="1" dirty="0" err="1"/>
              <a:t>pieceCatchTest</a:t>
            </a:r>
            <a:r>
              <a:rPr lang="en-US" altLang="ko-KR" b="1" dirty="0"/>
              <a:t>( )</a:t>
            </a:r>
            <a:r>
              <a:rPr lang="en-US" altLang="ko-KR" dirty="0"/>
              <a:t> : </a:t>
            </a:r>
            <a:r>
              <a:rPr lang="ko-KR" altLang="en-US" dirty="0"/>
              <a:t>다른 </a:t>
            </a:r>
            <a:r>
              <a:rPr lang="en-US" altLang="ko-KR" dirty="0"/>
              <a:t>player</a:t>
            </a:r>
            <a:r>
              <a:rPr lang="ko-KR" altLang="en-US" dirty="0"/>
              <a:t>의 말을 잘 잡는지 테스트</a:t>
            </a:r>
            <a:endParaRPr lang="ko-KR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319708" y="2746394"/>
            <a:ext cx="862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ko-KR" dirty="0"/>
          </a:p>
        </p:txBody>
      </p:sp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2857628"/>
            <a:ext cx="6912768" cy="347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0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9208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 </a:t>
            </a:r>
            <a:r>
              <a:rPr lang="en-US" altLang="ko-KR" b="1" dirty="0" err="1"/>
              <a:t>playerPointTest</a:t>
            </a:r>
            <a:r>
              <a:rPr lang="en-US" altLang="ko-KR" b="1" dirty="0"/>
              <a:t>( )</a:t>
            </a:r>
            <a:endParaRPr lang="en-US" altLang="ko-KR" dirty="0"/>
          </a:p>
          <a:p>
            <a:endParaRPr lang="en-US" altLang="ko-KR" sz="300" dirty="0"/>
          </a:p>
          <a:p>
            <a:r>
              <a:rPr lang="en-US" altLang="ko-KR" dirty="0"/>
              <a:t>   : player</a:t>
            </a:r>
            <a:r>
              <a:rPr lang="ko-KR" altLang="ko-KR" dirty="0"/>
              <a:t>의 말이 결승점을 통과하면 포인트가 잘 올라가는지 테스트</a:t>
            </a: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56" y="3075152"/>
            <a:ext cx="6385871" cy="324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1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Junit 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9E0AC-41B1-7842-8117-1CF0E53868BC}"/>
              </a:ext>
            </a:extLst>
          </p:cNvPr>
          <p:cNvSpPr txBox="1"/>
          <p:nvPr/>
        </p:nvSpPr>
        <p:spPr>
          <a:xfrm>
            <a:off x="427434" y="836712"/>
            <a:ext cx="191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Test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0B541-6749-8849-A738-39BA187C3831}"/>
              </a:ext>
            </a:extLst>
          </p:cNvPr>
          <p:cNvSpPr txBox="1"/>
          <p:nvPr/>
        </p:nvSpPr>
        <p:spPr>
          <a:xfrm>
            <a:off x="539552" y="2100917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Test Result &gt;</a:t>
            </a:r>
            <a:endParaRPr lang="ko-KR" altLang="ko-KR" dirty="0"/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50439"/>
            <a:ext cx="3593653" cy="346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305225" y="226726"/>
            <a:ext cx="4686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Test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963" y="64776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6514" y="80628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Introduction to the system</a:t>
            </a:r>
            <a:endParaRPr lang="ko-KR" altLang="en-US" b="1" spc="-150" dirty="0"/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F5D72-1393-B64F-B6DD-9A4FC6401DF2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Vision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B9D76D-D3E3-7C4C-B1A9-9241D16154E0}"/>
              </a:ext>
            </a:extLst>
          </p:cNvPr>
          <p:cNvSpPr/>
          <p:nvPr/>
        </p:nvSpPr>
        <p:spPr>
          <a:xfrm>
            <a:off x="4866184" y="1872005"/>
            <a:ext cx="37098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Vision) </a:t>
            </a:r>
          </a:p>
          <a:p>
            <a:r>
              <a:rPr lang="ko-KR" altLang="en-US" dirty="0"/>
              <a:t>인원 2~4명, 말 2~5개 </a:t>
            </a:r>
            <a:endParaRPr lang="en-US" altLang="ko-KR" dirty="0"/>
          </a:p>
          <a:p>
            <a:r>
              <a:rPr lang="ko-KR" altLang="en-US" dirty="0"/>
              <a:t>윷놀이 게임 </a:t>
            </a:r>
            <a:r>
              <a:rPr lang="ko-KR" altLang="en-US" dirty="0" err="1"/>
              <a:t>Gui로</a:t>
            </a:r>
            <a:r>
              <a:rPr lang="ko-KR" altLang="en-US" dirty="0"/>
              <a:t>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F50B3-898A-7B41-96C6-E75B892BF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4" y="1748454"/>
            <a:ext cx="4920979" cy="1465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78BCF-9237-2146-9405-ECBE26E92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0" y="2795335"/>
            <a:ext cx="4688362" cy="35148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28DCFB-0670-6D4A-8023-4959239755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5321" r="2014" b="3429"/>
          <a:stretch/>
        </p:blipFill>
        <p:spPr>
          <a:xfrm>
            <a:off x="566798" y="3068960"/>
            <a:ext cx="4191208" cy="288032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C4A55B-49A3-FA4D-B51A-1D6321FC8C4D}"/>
              </a:ext>
            </a:extLst>
          </p:cNvPr>
          <p:cNvCxnSpPr>
            <a:cxnSpLocks/>
          </p:cNvCxnSpPr>
          <p:nvPr/>
        </p:nvCxnSpPr>
        <p:spPr>
          <a:xfrm flipV="1">
            <a:off x="3382438" y="3309045"/>
            <a:ext cx="2269682" cy="28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20CDCB-383C-C14A-A067-30019D7A9410}"/>
              </a:ext>
            </a:extLst>
          </p:cNvPr>
          <p:cNvCxnSpPr>
            <a:cxnSpLocks/>
          </p:cNvCxnSpPr>
          <p:nvPr/>
        </p:nvCxnSpPr>
        <p:spPr>
          <a:xfrm flipV="1">
            <a:off x="2174477" y="4029886"/>
            <a:ext cx="4197723" cy="19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F26823-E8A1-7D4E-B405-6A4EC9A3065F}"/>
              </a:ext>
            </a:extLst>
          </p:cNvPr>
          <p:cNvCxnSpPr>
            <a:cxnSpLocks/>
          </p:cNvCxnSpPr>
          <p:nvPr/>
        </p:nvCxnSpPr>
        <p:spPr>
          <a:xfrm flipV="1">
            <a:off x="3042283" y="4971695"/>
            <a:ext cx="2422934" cy="18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043958-143D-6843-94B8-516741727CC5}"/>
              </a:ext>
            </a:extLst>
          </p:cNvPr>
          <p:cNvCxnSpPr>
            <a:cxnSpLocks/>
          </p:cNvCxnSpPr>
          <p:nvPr/>
        </p:nvCxnSpPr>
        <p:spPr>
          <a:xfrm>
            <a:off x="2174477" y="5373216"/>
            <a:ext cx="3693667" cy="53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56F4F6-2770-F94E-8E22-64E02C8018B2}"/>
              </a:ext>
            </a:extLst>
          </p:cNvPr>
          <p:cNvSpPr txBox="1"/>
          <p:nvPr/>
        </p:nvSpPr>
        <p:spPr>
          <a:xfrm>
            <a:off x="6628124" y="381111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윷 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B3B031-5240-7040-9908-D93E8B2691D0}"/>
              </a:ext>
            </a:extLst>
          </p:cNvPr>
          <p:cNvSpPr txBox="1"/>
          <p:nvPr/>
        </p:nvSpPr>
        <p:spPr>
          <a:xfrm>
            <a:off x="5818151" y="31178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현황판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48A136-60B0-024B-BE5B-C423471072D7}"/>
              </a:ext>
            </a:extLst>
          </p:cNvPr>
          <p:cNvSpPr txBox="1"/>
          <p:nvPr/>
        </p:nvSpPr>
        <p:spPr>
          <a:xfrm>
            <a:off x="5652120" y="4694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컨트롤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3E8684-7C0C-AB4D-8072-7D8906230AC1}"/>
              </a:ext>
            </a:extLst>
          </p:cNvPr>
          <p:cNvSpPr txBox="1"/>
          <p:nvPr/>
        </p:nvSpPr>
        <p:spPr>
          <a:xfrm>
            <a:off x="6071617" y="5723976"/>
            <a:ext cx="137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107552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Main features</a:t>
            </a:r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9C601-DFCF-CC49-AB32-17B7BA3B2249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Vision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4CE3DAEA-681A-DC4D-934F-88E803D2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642924"/>
              </p:ext>
            </p:extLst>
          </p:nvPr>
        </p:nvGraphicFramePr>
        <p:xfrm>
          <a:off x="971600" y="2080733"/>
          <a:ext cx="69364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9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1941" y="23026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Domain Model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0BD1F-C5F7-A548-AAB9-2646CF03B63F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5D3CC3-2021-904F-B2C6-9C0DB7DDD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60" y="2203123"/>
            <a:ext cx="6380912" cy="3642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5FA168-FB2C-6642-B26D-41832E18A485}"/>
              </a:ext>
            </a:extLst>
          </p:cNvPr>
          <p:cNvSpPr txBox="1"/>
          <p:nvPr/>
        </p:nvSpPr>
        <p:spPr>
          <a:xfrm>
            <a:off x="4066784" y="512105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 err="1">
                <a:ea typeface="맑은 고딕"/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028" y="271681"/>
            <a:ext cx="774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V I S I O 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Use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B9FD2-052F-C54D-9A8A-5898D1D546CF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5A467-215C-FB4C-B27A-EDF9045C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8DECA5-8504-CA40-8A94-E453641A2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80733"/>
            <a:ext cx="6474013" cy="4160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4" y="286355"/>
            <a:ext cx="714375" cy="2476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1941" y="230261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27" y="1502785"/>
            <a:ext cx="204411" cy="3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System sequence Diagram(SSD)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FE023-A379-2A42-B07E-07D3AD37178A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2126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9666F7F-EA5E-4143-A5B4-49D5097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79" y="2224910"/>
            <a:ext cx="7002657" cy="39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휴먼 </a:t>
            </a:r>
            <a:r>
              <a:rPr lang="en-US" altLang="ko-KR" sz="1200" dirty="0">
                <a:solidFill>
                  <a:schemeClr val="bg1"/>
                </a:solidFill>
              </a:rPr>
              <a:t>ICT </a:t>
            </a:r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33B1-659B-C24F-939E-A89D57A6ED79}"/>
              </a:ext>
            </a:extLst>
          </p:cNvPr>
          <p:cNvSpPr txBox="1"/>
          <p:nvPr/>
        </p:nvSpPr>
        <p:spPr>
          <a:xfrm>
            <a:off x="539552" y="14847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Operation Contracts</a:t>
            </a:r>
          </a:p>
          <a:p>
            <a:endParaRPr lang="ko-KR" altLang="en-US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B8959-593E-D541-8BCF-F3C1C5535A1D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Requirement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A26E35-B8A2-E94A-BD2F-0328DD7CD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24626"/>
              </p:ext>
            </p:extLst>
          </p:nvPr>
        </p:nvGraphicFramePr>
        <p:xfrm>
          <a:off x="827584" y="2152346"/>
          <a:ext cx="7128792" cy="2762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527">
                  <a:extLst>
                    <a:ext uri="{9D8B030D-6E8A-4147-A177-3AD203B41FA5}">
                      <a16:colId xmlns:a16="http://schemas.microsoft.com/office/drawing/2014/main" val="2724145841"/>
                    </a:ext>
                  </a:extLst>
                </a:gridCol>
                <a:gridCol w="4322265">
                  <a:extLst>
                    <a:ext uri="{9D8B030D-6E8A-4147-A177-3AD203B41FA5}">
                      <a16:colId xmlns:a16="http://schemas.microsoft.com/office/drawing/2014/main" val="2692651734"/>
                    </a:ext>
                  </a:extLst>
                </a:gridCol>
              </a:tblGrid>
              <a:tr h="318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Operation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Clicking “start” button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945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Cross Reference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Use Case: Set Option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5958"/>
                  </a:ext>
                </a:extLst>
              </a:tr>
              <a:tr h="2084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Postconditions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400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Yootboard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객체가 생성된다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Player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객체가 생성된다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935064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79512" y="218987"/>
            <a:ext cx="11434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1" spc="-150" dirty="0">
                <a:solidFill>
                  <a:schemeClr val="bg1"/>
                </a:solidFill>
              </a:rPr>
              <a:t>Requirement</a:t>
            </a:r>
            <a:endParaRPr lang="ko-KR" altLang="en-US" sz="15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4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1050</Words>
  <Application>Microsoft Macintosh PowerPoint</Application>
  <PresentationFormat>화면 슬라이드 쇼(4:3)</PresentationFormat>
  <Paragraphs>315</Paragraphs>
  <Slides>36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HY헤드라인M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김병창</cp:lastModifiedBy>
  <cp:revision>100</cp:revision>
  <dcterms:created xsi:type="dcterms:W3CDTF">2016-11-03T20:47:04Z</dcterms:created>
  <dcterms:modified xsi:type="dcterms:W3CDTF">2019-06-05T06:38:52Z</dcterms:modified>
</cp:coreProperties>
</file>